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6" r:id="rId2"/>
    <p:sldId id="305" r:id="rId3"/>
    <p:sldId id="317" r:id="rId4"/>
    <p:sldId id="307" r:id="rId5"/>
    <p:sldId id="321" r:id="rId6"/>
    <p:sldId id="320" r:id="rId7"/>
    <p:sldId id="318" r:id="rId8"/>
    <p:sldId id="302" r:id="rId9"/>
  </p:sldIdLst>
  <p:sldSz cx="9144000" cy="6858000" type="screen4x3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257" autoAdjust="0"/>
  </p:normalViewPr>
  <p:slideViewPr>
    <p:cSldViewPr>
      <p:cViewPr varScale="1">
        <p:scale>
          <a:sx n="76" d="100"/>
          <a:sy n="76" d="100"/>
        </p:scale>
        <p:origin x="26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96C08-8B15-4598-BD26-9FE542D6D5F7}" type="doc">
      <dgm:prSet loTypeId="urn:microsoft.com/office/officeart/2005/8/layout/process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488181-3F42-4A90-AE3C-B0FD136669C1}">
      <dgm:prSet phldrT="[Text]" custT="1"/>
      <dgm:spPr/>
      <dgm:t>
        <a:bodyPr/>
        <a:lstStyle/>
        <a:p>
          <a:r>
            <a:rPr lang="en-US" sz="2800" dirty="0" smtClean="0">
              <a:latin typeface="Franklin Gothic Medium" pitchFamily="34" charset="0"/>
            </a:rPr>
            <a:t>March 2016</a:t>
          </a:r>
          <a:endParaRPr lang="en-US" sz="2800" dirty="0">
            <a:latin typeface="Franklin Gothic Medium" pitchFamily="34" charset="0"/>
          </a:endParaRPr>
        </a:p>
      </dgm:t>
    </dgm:pt>
    <dgm:pt modelId="{6847BD3C-4E41-460A-890B-F13ED34DC282}" type="parTrans" cxnId="{56F86B44-21C1-4441-8749-211EAA7DD393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2FB0DD74-7201-47AB-831C-7AFFF308605F}" type="sibTrans" cxnId="{56F86B44-21C1-4441-8749-211EAA7DD393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E3E91BE9-E679-41B2-B1C7-EFDF83C03890}">
      <dgm:prSet phldrT="[Text]"/>
      <dgm:spPr/>
      <dgm:t>
        <a:bodyPr/>
        <a:lstStyle/>
        <a:p>
          <a:r>
            <a:rPr lang="en-US" dirty="0" smtClean="0">
              <a:latin typeface="Franklin Gothic Medium" pitchFamily="34" charset="0"/>
            </a:rPr>
            <a:t>LCAP Update to the Board and Second Interim Report</a:t>
          </a:r>
          <a:endParaRPr lang="en-US" dirty="0">
            <a:latin typeface="Franklin Gothic Medium" pitchFamily="34" charset="0"/>
          </a:endParaRPr>
        </a:p>
      </dgm:t>
    </dgm:pt>
    <dgm:pt modelId="{F29E6C1D-31DF-44ED-8119-47D30A621563}" type="parTrans" cxnId="{B58E54F4-CABD-453B-B930-48AD3216AEF9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6CD2E46E-3456-442F-B263-6F4A8A8161C0}" type="sibTrans" cxnId="{B58E54F4-CABD-453B-B930-48AD3216AEF9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3C05E5EF-6749-48C0-8D1E-F6ED4FE1454D}">
      <dgm:prSet phldrT="[Text]" custT="1"/>
      <dgm:spPr/>
      <dgm:t>
        <a:bodyPr/>
        <a:lstStyle/>
        <a:p>
          <a:r>
            <a:rPr lang="en-US" sz="2800" dirty="0" smtClean="0">
              <a:latin typeface="Franklin Gothic Medium" pitchFamily="34" charset="0"/>
            </a:rPr>
            <a:t>January 2016</a:t>
          </a:r>
          <a:endParaRPr lang="en-US" sz="2800" dirty="0">
            <a:latin typeface="Franklin Gothic Medium" pitchFamily="34" charset="0"/>
          </a:endParaRPr>
        </a:p>
      </dgm:t>
    </dgm:pt>
    <dgm:pt modelId="{75604D67-1E4A-4AD9-82BD-EBB3A7465F24}" type="parTrans" cxnId="{F376A0CF-852C-4956-939D-4899335EDB93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EBCB8D3B-FD1B-40B6-9672-CEF1AA003DB6}" type="sibTrans" cxnId="{F376A0CF-852C-4956-939D-4899335EDB93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E77AA0A7-6CD1-4E1C-B84E-11F05775E08C}">
      <dgm:prSet phldrT="[Text]"/>
      <dgm:spPr/>
      <dgm:t>
        <a:bodyPr/>
        <a:lstStyle/>
        <a:p>
          <a:r>
            <a:rPr lang="en-US" dirty="0" smtClean="0">
              <a:latin typeface="Franklin Gothic Medium" pitchFamily="34" charset="0"/>
            </a:rPr>
            <a:t>Governor’s January Budget Proposal</a:t>
          </a:r>
          <a:endParaRPr lang="en-US" dirty="0">
            <a:latin typeface="Franklin Gothic Medium" pitchFamily="34" charset="0"/>
          </a:endParaRPr>
        </a:p>
      </dgm:t>
    </dgm:pt>
    <dgm:pt modelId="{C2018F18-161C-49E0-951F-A190582BD4BD}" type="parTrans" cxnId="{6C8BBBF6-1F6E-4890-BF80-18D61DF60775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5041B8A0-243E-4199-9F14-4DF60AB46619}" type="sibTrans" cxnId="{6C8BBBF6-1F6E-4890-BF80-18D61DF60775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44349F66-0FE3-4319-A367-0E94D14A7CEA}">
      <dgm:prSet phldrT="[Text]" custT="1"/>
      <dgm:spPr/>
      <dgm:t>
        <a:bodyPr/>
        <a:lstStyle/>
        <a:p>
          <a:r>
            <a:rPr lang="en-US" sz="2800" dirty="0" smtClean="0">
              <a:latin typeface="Franklin Gothic Medium" pitchFamily="34" charset="0"/>
            </a:rPr>
            <a:t>May 2016</a:t>
          </a:r>
          <a:endParaRPr lang="en-US" sz="2800" dirty="0">
            <a:latin typeface="Franklin Gothic Medium" pitchFamily="34" charset="0"/>
          </a:endParaRPr>
        </a:p>
      </dgm:t>
    </dgm:pt>
    <dgm:pt modelId="{1B0DBD2F-C995-4CB7-8267-387A0D7E9736}" type="parTrans" cxnId="{AA616F28-3401-4911-9FC9-5FE12539D32A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5F25B1BA-0B8D-4D54-8572-088A882BCF47}" type="sibTrans" cxnId="{AA616F28-3401-4911-9FC9-5FE12539D32A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712E6BC8-ED12-4515-9CE8-93C2D49C0C51}">
      <dgm:prSet phldrT="[Text]"/>
      <dgm:spPr/>
      <dgm:t>
        <a:bodyPr/>
        <a:lstStyle/>
        <a:p>
          <a:r>
            <a:rPr lang="en-US" dirty="0" smtClean="0">
              <a:latin typeface="Franklin Gothic Medium" pitchFamily="34" charset="0"/>
            </a:rPr>
            <a:t>LCAP Update to the Board</a:t>
          </a:r>
          <a:endParaRPr lang="en-US" dirty="0">
            <a:latin typeface="Franklin Gothic Medium" pitchFamily="34" charset="0"/>
          </a:endParaRPr>
        </a:p>
      </dgm:t>
    </dgm:pt>
    <dgm:pt modelId="{D90ADF09-7D6D-4698-898A-7940D17C44F9}" type="parTrans" cxnId="{E6B78488-1FE5-4602-8AD4-CD9294ABE72A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F435379B-0158-4C58-85DF-85FFE1249508}" type="sibTrans" cxnId="{E6B78488-1FE5-4602-8AD4-CD9294ABE72A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C0790386-C677-40C9-975B-4E032112D8CC}">
      <dgm:prSet phldrT="[Text]"/>
      <dgm:spPr/>
      <dgm:t>
        <a:bodyPr/>
        <a:lstStyle/>
        <a:p>
          <a:r>
            <a:rPr lang="en-US" dirty="0" smtClean="0">
              <a:latin typeface="Franklin Gothic Medium" pitchFamily="34" charset="0"/>
            </a:rPr>
            <a:t>LCAP and Budget Adoption</a:t>
          </a:r>
          <a:endParaRPr lang="en-US" dirty="0">
            <a:latin typeface="Franklin Gothic Medium" pitchFamily="34" charset="0"/>
          </a:endParaRPr>
        </a:p>
      </dgm:t>
    </dgm:pt>
    <dgm:pt modelId="{0B0CC5C0-DB66-4443-94A8-6DE34F9C008D}" type="parTrans" cxnId="{61D7C62F-EC31-4AF2-B5B3-B0828B248F49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52F5CC48-BBAC-4C14-9838-225C323D914E}" type="sibTrans" cxnId="{61D7C62F-EC31-4AF2-B5B3-B0828B248F49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ADD76ABB-89C9-44B5-98D8-4CDB6FBB7167}">
      <dgm:prSet phldrT="[Text]" custT="1"/>
      <dgm:spPr/>
      <dgm:t>
        <a:bodyPr/>
        <a:lstStyle/>
        <a:p>
          <a:r>
            <a:rPr lang="en-US" sz="2800" dirty="0" smtClean="0">
              <a:latin typeface="Franklin Gothic Medium" pitchFamily="34" charset="0"/>
            </a:rPr>
            <a:t>June 2016</a:t>
          </a:r>
          <a:endParaRPr lang="en-US" sz="2800" dirty="0">
            <a:latin typeface="Franklin Gothic Medium" pitchFamily="34" charset="0"/>
          </a:endParaRPr>
        </a:p>
      </dgm:t>
    </dgm:pt>
    <dgm:pt modelId="{88930F9A-1F3F-47DD-9AE8-4501FB283000}" type="parTrans" cxnId="{1F51C4DE-E28E-4F80-88BB-8D2E952404A8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850DE6E2-C792-4B75-A9D5-E37BEFE64EB9}" type="sibTrans" cxnId="{1F51C4DE-E28E-4F80-88BB-8D2E952404A8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F5C5115A-5E4B-406A-844E-2D7601A6A624}" type="pres">
      <dgm:prSet presAssocID="{BB296C08-8B15-4598-BD26-9FE542D6D5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E8F899-2303-4042-B801-A96BD65CF703}" type="pres">
      <dgm:prSet presAssocID="{ADD76ABB-89C9-44B5-98D8-4CDB6FBB7167}" presName="boxAndChildren" presStyleCnt="0"/>
      <dgm:spPr/>
    </dgm:pt>
    <dgm:pt modelId="{8B0CC8D3-88C6-4BAF-8B73-1B400007E9CA}" type="pres">
      <dgm:prSet presAssocID="{ADD76ABB-89C9-44B5-98D8-4CDB6FBB7167}" presName="parentTextBox" presStyleLbl="node1" presStyleIdx="0" presStyleCnt="4"/>
      <dgm:spPr/>
      <dgm:t>
        <a:bodyPr/>
        <a:lstStyle/>
        <a:p>
          <a:endParaRPr lang="en-US"/>
        </a:p>
      </dgm:t>
    </dgm:pt>
    <dgm:pt modelId="{57DB72FA-8E50-477B-8355-4BEF5D65A42A}" type="pres">
      <dgm:prSet presAssocID="{ADD76ABB-89C9-44B5-98D8-4CDB6FBB7167}" presName="entireBox" presStyleLbl="node1" presStyleIdx="0" presStyleCnt="4"/>
      <dgm:spPr/>
      <dgm:t>
        <a:bodyPr/>
        <a:lstStyle/>
        <a:p>
          <a:endParaRPr lang="en-US"/>
        </a:p>
      </dgm:t>
    </dgm:pt>
    <dgm:pt modelId="{21F67219-D020-423C-A606-E57F0AC35FA2}" type="pres">
      <dgm:prSet presAssocID="{ADD76ABB-89C9-44B5-98D8-4CDB6FBB7167}" presName="descendantBox" presStyleCnt="0"/>
      <dgm:spPr/>
    </dgm:pt>
    <dgm:pt modelId="{DDA91CA5-E94E-40A1-B429-2A0E12EA16B6}" type="pres">
      <dgm:prSet presAssocID="{C0790386-C677-40C9-975B-4E032112D8C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D0FE3-D5B4-4CF0-A4A0-2660FB0ADEF1}" type="pres">
      <dgm:prSet presAssocID="{5F25B1BA-0B8D-4D54-8572-088A882BCF47}" presName="sp" presStyleCnt="0"/>
      <dgm:spPr/>
    </dgm:pt>
    <dgm:pt modelId="{C28D7BF6-8A37-4585-9A60-37B82241726B}" type="pres">
      <dgm:prSet presAssocID="{44349F66-0FE3-4319-A367-0E94D14A7CEA}" presName="arrowAndChildren" presStyleCnt="0"/>
      <dgm:spPr/>
    </dgm:pt>
    <dgm:pt modelId="{C5F78FC6-6E2D-40C3-B71E-8B28F8195E3F}" type="pres">
      <dgm:prSet presAssocID="{44349F66-0FE3-4319-A367-0E94D14A7CEA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943CA432-8967-47AB-B707-7F90DE51EECD}" type="pres">
      <dgm:prSet presAssocID="{44349F66-0FE3-4319-A367-0E94D14A7CEA}" presName="arrow" presStyleLbl="node1" presStyleIdx="1" presStyleCnt="4"/>
      <dgm:spPr/>
      <dgm:t>
        <a:bodyPr/>
        <a:lstStyle/>
        <a:p>
          <a:endParaRPr lang="en-US"/>
        </a:p>
      </dgm:t>
    </dgm:pt>
    <dgm:pt modelId="{A6749CC9-852B-4AE4-A5E2-F360997E8D24}" type="pres">
      <dgm:prSet presAssocID="{44349F66-0FE3-4319-A367-0E94D14A7CEA}" presName="descendantArrow" presStyleCnt="0"/>
      <dgm:spPr/>
    </dgm:pt>
    <dgm:pt modelId="{6DC48AFE-5214-4B5C-90A0-8CF97AF71C09}" type="pres">
      <dgm:prSet presAssocID="{712E6BC8-ED12-4515-9CE8-93C2D49C0C51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06B4B-7A45-42FC-A41A-3DD2E501CB54}" type="pres">
      <dgm:prSet presAssocID="{2FB0DD74-7201-47AB-831C-7AFFF308605F}" presName="sp" presStyleCnt="0"/>
      <dgm:spPr/>
    </dgm:pt>
    <dgm:pt modelId="{A7855A07-DD19-46B7-AE36-8983ACBDAA40}" type="pres">
      <dgm:prSet presAssocID="{B1488181-3F42-4A90-AE3C-B0FD136669C1}" presName="arrowAndChildren" presStyleCnt="0"/>
      <dgm:spPr/>
    </dgm:pt>
    <dgm:pt modelId="{FDB0B3B8-A601-44FE-9D34-06462F370D7F}" type="pres">
      <dgm:prSet presAssocID="{B1488181-3F42-4A90-AE3C-B0FD136669C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92F0CCE-9991-4436-B291-6736B0B42CC4}" type="pres">
      <dgm:prSet presAssocID="{B1488181-3F42-4A90-AE3C-B0FD136669C1}" presName="arrow" presStyleLbl="node1" presStyleIdx="2" presStyleCnt="4"/>
      <dgm:spPr/>
      <dgm:t>
        <a:bodyPr/>
        <a:lstStyle/>
        <a:p>
          <a:endParaRPr lang="en-US"/>
        </a:p>
      </dgm:t>
    </dgm:pt>
    <dgm:pt modelId="{005F2A4C-8AD5-449B-A967-E1156F104AD3}" type="pres">
      <dgm:prSet presAssocID="{B1488181-3F42-4A90-AE3C-B0FD136669C1}" presName="descendantArrow" presStyleCnt="0"/>
      <dgm:spPr/>
    </dgm:pt>
    <dgm:pt modelId="{5861FFE9-6C7A-458B-A781-EB297996B501}" type="pres">
      <dgm:prSet presAssocID="{E3E91BE9-E679-41B2-B1C7-EFDF83C03890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275F4-080A-49EF-897C-A2E12102A993}" type="pres">
      <dgm:prSet presAssocID="{EBCB8D3B-FD1B-40B6-9672-CEF1AA003DB6}" presName="sp" presStyleCnt="0"/>
      <dgm:spPr/>
    </dgm:pt>
    <dgm:pt modelId="{03B04D14-6D9F-460E-9AEF-AC15964F5E93}" type="pres">
      <dgm:prSet presAssocID="{3C05E5EF-6749-48C0-8D1E-F6ED4FE1454D}" presName="arrowAndChildren" presStyleCnt="0"/>
      <dgm:spPr/>
    </dgm:pt>
    <dgm:pt modelId="{47369D0B-6E3B-48B4-A209-C88AA620F6A2}" type="pres">
      <dgm:prSet presAssocID="{3C05E5EF-6749-48C0-8D1E-F6ED4FE1454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C5C06EE-6476-442E-91AF-3E69A4602FC4}" type="pres">
      <dgm:prSet presAssocID="{3C05E5EF-6749-48C0-8D1E-F6ED4FE1454D}" presName="arrow" presStyleLbl="node1" presStyleIdx="3" presStyleCnt="4"/>
      <dgm:spPr/>
      <dgm:t>
        <a:bodyPr/>
        <a:lstStyle/>
        <a:p>
          <a:endParaRPr lang="en-US"/>
        </a:p>
      </dgm:t>
    </dgm:pt>
    <dgm:pt modelId="{03FF056B-C662-4760-AD5A-3838B18B0A99}" type="pres">
      <dgm:prSet presAssocID="{3C05E5EF-6749-48C0-8D1E-F6ED4FE1454D}" presName="descendantArrow" presStyleCnt="0"/>
      <dgm:spPr/>
    </dgm:pt>
    <dgm:pt modelId="{5EA7581C-74B2-4FF5-A396-949C3B31FA39}" type="pres">
      <dgm:prSet presAssocID="{E77AA0A7-6CD1-4E1C-B84E-11F05775E08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4CBDB-E78F-4EDA-B9F6-A4A27FA164D5}" type="presOf" srcId="{B1488181-3F42-4A90-AE3C-B0FD136669C1}" destId="{C92F0CCE-9991-4436-B291-6736B0B42CC4}" srcOrd="1" destOrd="0" presId="urn:microsoft.com/office/officeart/2005/8/layout/process4"/>
    <dgm:cxn modelId="{9739D751-592C-4E2D-B92C-41FCB5A3323F}" type="presOf" srcId="{E77AA0A7-6CD1-4E1C-B84E-11F05775E08C}" destId="{5EA7581C-74B2-4FF5-A396-949C3B31FA39}" srcOrd="0" destOrd="0" presId="urn:microsoft.com/office/officeart/2005/8/layout/process4"/>
    <dgm:cxn modelId="{F376A0CF-852C-4956-939D-4899335EDB93}" srcId="{BB296C08-8B15-4598-BD26-9FE542D6D5F7}" destId="{3C05E5EF-6749-48C0-8D1E-F6ED4FE1454D}" srcOrd="0" destOrd="0" parTransId="{75604D67-1E4A-4AD9-82BD-EBB3A7465F24}" sibTransId="{EBCB8D3B-FD1B-40B6-9672-CEF1AA003DB6}"/>
    <dgm:cxn modelId="{AA616F28-3401-4911-9FC9-5FE12539D32A}" srcId="{BB296C08-8B15-4598-BD26-9FE542D6D5F7}" destId="{44349F66-0FE3-4319-A367-0E94D14A7CEA}" srcOrd="2" destOrd="0" parTransId="{1B0DBD2F-C995-4CB7-8267-387A0D7E9736}" sibTransId="{5F25B1BA-0B8D-4D54-8572-088A882BCF47}"/>
    <dgm:cxn modelId="{E6B78488-1FE5-4602-8AD4-CD9294ABE72A}" srcId="{44349F66-0FE3-4319-A367-0E94D14A7CEA}" destId="{712E6BC8-ED12-4515-9CE8-93C2D49C0C51}" srcOrd="0" destOrd="0" parTransId="{D90ADF09-7D6D-4698-898A-7940D17C44F9}" sibTransId="{F435379B-0158-4C58-85DF-85FFE1249508}"/>
    <dgm:cxn modelId="{6AD39EF6-9C8D-44B6-9794-A4A413B431DE}" type="presOf" srcId="{44349F66-0FE3-4319-A367-0E94D14A7CEA}" destId="{C5F78FC6-6E2D-40C3-B71E-8B28F8195E3F}" srcOrd="0" destOrd="0" presId="urn:microsoft.com/office/officeart/2005/8/layout/process4"/>
    <dgm:cxn modelId="{B58E54F4-CABD-453B-B930-48AD3216AEF9}" srcId="{B1488181-3F42-4A90-AE3C-B0FD136669C1}" destId="{E3E91BE9-E679-41B2-B1C7-EFDF83C03890}" srcOrd="0" destOrd="0" parTransId="{F29E6C1D-31DF-44ED-8119-47D30A621563}" sibTransId="{6CD2E46E-3456-442F-B263-6F4A8A8161C0}"/>
    <dgm:cxn modelId="{25680170-BB69-47E2-8DC0-27D821689A07}" type="presOf" srcId="{44349F66-0FE3-4319-A367-0E94D14A7CEA}" destId="{943CA432-8967-47AB-B707-7F90DE51EECD}" srcOrd="1" destOrd="0" presId="urn:microsoft.com/office/officeart/2005/8/layout/process4"/>
    <dgm:cxn modelId="{22736379-1F28-4536-B156-95CD16ED185E}" type="presOf" srcId="{BB296C08-8B15-4598-BD26-9FE542D6D5F7}" destId="{F5C5115A-5E4B-406A-844E-2D7601A6A624}" srcOrd="0" destOrd="0" presId="urn:microsoft.com/office/officeart/2005/8/layout/process4"/>
    <dgm:cxn modelId="{57B5F917-E13C-4B93-B6FC-E05A0C1ED06F}" type="presOf" srcId="{3C05E5EF-6749-48C0-8D1E-F6ED4FE1454D}" destId="{CC5C06EE-6476-442E-91AF-3E69A4602FC4}" srcOrd="1" destOrd="0" presId="urn:microsoft.com/office/officeart/2005/8/layout/process4"/>
    <dgm:cxn modelId="{C304F01E-7E18-4B9A-AE88-293356AB80A8}" type="presOf" srcId="{ADD76ABB-89C9-44B5-98D8-4CDB6FBB7167}" destId="{57DB72FA-8E50-477B-8355-4BEF5D65A42A}" srcOrd="1" destOrd="0" presId="urn:microsoft.com/office/officeart/2005/8/layout/process4"/>
    <dgm:cxn modelId="{56F86B44-21C1-4441-8749-211EAA7DD393}" srcId="{BB296C08-8B15-4598-BD26-9FE542D6D5F7}" destId="{B1488181-3F42-4A90-AE3C-B0FD136669C1}" srcOrd="1" destOrd="0" parTransId="{6847BD3C-4E41-460A-890B-F13ED34DC282}" sibTransId="{2FB0DD74-7201-47AB-831C-7AFFF308605F}"/>
    <dgm:cxn modelId="{5646A780-FE27-426F-B524-D4D5C569EFBC}" type="presOf" srcId="{E3E91BE9-E679-41B2-B1C7-EFDF83C03890}" destId="{5861FFE9-6C7A-458B-A781-EB297996B501}" srcOrd="0" destOrd="0" presId="urn:microsoft.com/office/officeart/2005/8/layout/process4"/>
    <dgm:cxn modelId="{1F51C4DE-E28E-4F80-88BB-8D2E952404A8}" srcId="{BB296C08-8B15-4598-BD26-9FE542D6D5F7}" destId="{ADD76ABB-89C9-44B5-98D8-4CDB6FBB7167}" srcOrd="3" destOrd="0" parTransId="{88930F9A-1F3F-47DD-9AE8-4501FB283000}" sibTransId="{850DE6E2-C792-4B75-A9D5-E37BEFE64EB9}"/>
    <dgm:cxn modelId="{057918F1-150A-4E7B-ADA2-D544D169C17C}" type="presOf" srcId="{B1488181-3F42-4A90-AE3C-B0FD136669C1}" destId="{FDB0B3B8-A601-44FE-9D34-06462F370D7F}" srcOrd="0" destOrd="0" presId="urn:microsoft.com/office/officeart/2005/8/layout/process4"/>
    <dgm:cxn modelId="{CA08E436-3EEA-44F2-93FB-44F5850B562D}" type="presOf" srcId="{712E6BC8-ED12-4515-9CE8-93C2D49C0C51}" destId="{6DC48AFE-5214-4B5C-90A0-8CF97AF71C09}" srcOrd="0" destOrd="0" presId="urn:microsoft.com/office/officeart/2005/8/layout/process4"/>
    <dgm:cxn modelId="{61D7C62F-EC31-4AF2-B5B3-B0828B248F49}" srcId="{ADD76ABB-89C9-44B5-98D8-4CDB6FBB7167}" destId="{C0790386-C677-40C9-975B-4E032112D8CC}" srcOrd="0" destOrd="0" parTransId="{0B0CC5C0-DB66-4443-94A8-6DE34F9C008D}" sibTransId="{52F5CC48-BBAC-4C14-9838-225C323D914E}"/>
    <dgm:cxn modelId="{6C8BBBF6-1F6E-4890-BF80-18D61DF60775}" srcId="{3C05E5EF-6749-48C0-8D1E-F6ED4FE1454D}" destId="{E77AA0A7-6CD1-4E1C-B84E-11F05775E08C}" srcOrd="0" destOrd="0" parTransId="{C2018F18-161C-49E0-951F-A190582BD4BD}" sibTransId="{5041B8A0-243E-4199-9F14-4DF60AB46619}"/>
    <dgm:cxn modelId="{94C2F098-4B16-4D86-AAEA-6B4C114A2F18}" type="presOf" srcId="{ADD76ABB-89C9-44B5-98D8-4CDB6FBB7167}" destId="{8B0CC8D3-88C6-4BAF-8B73-1B400007E9CA}" srcOrd="0" destOrd="0" presId="urn:microsoft.com/office/officeart/2005/8/layout/process4"/>
    <dgm:cxn modelId="{C535248D-14D5-4332-9F83-4CBB425F1971}" type="presOf" srcId="{3C05E5EF-6749-48C0-8D1E-F6ED4FE1454D}" destId="{47369D0B-6E3B-48B4-A209-C88AA620F6A2}" srcOrd="0" destOrd="0" presId="urn:microsoft.com/office/officeart/2005/8/layout/process4"/>
    <dgm:cxn modelId="{EE8C6D8C-353F-4E97-8CE3-5D2F7E68740D}" type="presOf" srcId="{C0790386-C677-40C9-975B-4E032112D8CC}" destId="{DDA91CA5-E94E-40A1-B429-2A0E12EA16B6}" srcOrd="0" destOrd="0" presId="urn:microsoft.com/office/officeart/2005/8/layout/process4"/>
    <dgm:cxn modelId="{EF500C78-1949-451A-9F92-88834C104645}" type="presParOf" srcId="{F5C5115A-5E4B-406A-844E-2D7601A6A624}" destId="{76E8F899-2303-4042-B801-A96BD65CF703}" srcOrd="0" destOrd="0" presId="urn:microsoft.com/office/officeart/2005/8/layout/process4"/>
    <dgm:cxn modelId="{77AB6076-52D3-42A7-9399-524DAE185367}" type="presParOf" srcId="{76E8F899-2303-4042-B801-A96BD65CF703}" destId="{8B0CC8D3-88C6-4BAF-8B73-1B400007E9CA}" srcOrd="0" destOrd="0" presId="urn:microsoft.com/office/officeart/2005/8/layout/process4"/>
    <dgm:cxn modelId="{009A0428-81D5-49E2-9B75-DEF1CB04D00F}" type="presParOf" srcId="{76E8F899-2303-4042-B801-A96BD65CF703}" destId="{57DB72FA-8E50-477B-8355-4BEF5D65A42A}" srcOrd="1" destOrd="0" presId="urn:microsoft.com/office/officeart/2005/8/layout/process4"/>
    <dgm:cxn modelId="{A6F30F09-94C7-48A5-970E-A9DC6ED80DB5}" type="presParOf" srcId="{76E8F899-2303-4042-B801-A96BD65CF703}" destId="{21F67219-D020-423C-A606-E57F0AC35FA2}" srcOrd="2" destOrd="0" presId="urn:microsoft.com/office/officeart/2005/8/layout/process4"/>
    <dgm:cxn modelId="{DC014290-F5FA-4C6B-9E29-5021842C31BA}" type="presParOf" srcId="{21F67219-D020-423C-A606-E57F0AC35FA2}" destId="{DDA91CA5-E94E-40A1-B429-2A0E12EA16B6}" srcOrd="0" destOrd="0" presId="urn:microsoft.com/office/officeart/2005/8/layout/process4"/>
    <dgm:cxn modelId="{28AD221B-3A7D-4CBA-864E-6F5881E28181}" type="presParOf" srcId="{F5C5115A-5E4B-406A-844E-2D7601A6A624}" destId="{3AAD0FE3-D5B4-4CF0-A4A0-2660FB0ADEF1}" srcOrd="1" destOrd="0" presId="urn:microsoft.com/office/officeart/2005/8/layout/process4"/>
    <dgm:cxn modelId="{7038306C-DEA0-4ACB-BB17-A66FB851B69B}" type="presParOf" srcId="{F5C5115A-5E4B-406A-844E-2D7601A6A624}" destId="{C28D7BF6-8A37-4585-9A60-37B82241726B}" srcOrd="2" destOrd="0" presId="urn:microsoft.com/office/officeart/2005/8/layout/process4"/>
    <dgm:cxn modelId="{7B53CC27-2168-495C-A981-AB1AF46B65C2}" type="presParOf" srcId="{C28D7BF6-8A37-4585-9A60-37B82241726B}" destId="{C5F78FC6-6E2D-40C3-B71E-8B28F8195E3F}" srcOrd="0" destOrd="0" presId="urn:microsoft.com/office/officeart/2005/8/layout/process4"/>
    <dgm:cxn modelId="{7BB192F8-5188-4820-8D38-BBF0CCFA6107}" type="presParOf" srcId="{C28D7BF6-8A37-4585-9A60-37B82241726B}" destId="{943CA432-8967-47AB-B707-7F90DE51EECD}" srcOrd="1" destOrd="0" presId="urn:microsoft.com/office/officeart/2005/8/layout/process4"/>
    <dgm:cxn modelId="{B0A06FDE-5BD1-4789-913D-E65180D7A36A}" type="presParOf" srcId="{C28D7BF6-8A37-4585-9A60-37B82241726B}" destId="{A6749CC9-852B-4AE4-A5E2-F360997E8D24}" srcOrd="2" destOrd="0" presId="urn:microsoft.com/office/officeart/2005/8/layout/process4"/>
    <dgm:cxn modelId="{02127D17-6CAE-4654-B757-0527ACBC354B}" type="presParOf" srcId="{A6749CC9-852B-4AE4-A5E2-F360997E8D24}" destId="{6DC48AFE-5214-4B5C-90A0-8CF97AF71C09}" srcOrd="0" destOrd="0" presId="urn:microsoft.com/office/officeart/2005/8/layout/process4"/>
    <dgm:cxn modelId="{D0CEE7D3-CEF8-46BC-9250-14DAB78D7ACF}" type="presParOf" srcId="{F5C5115A-5E4B-406A-844E-2D7601A6A624}" destId="{F5406B4B-7A45-42FC-A41A-3DD2E501CB54}" srcOrd="3" destOrd="0" presId="urn:microsoft.com/office/officeart/2005/8/layout/process4"/>
    <dgm:cxn modelId="{A20E7053-2E18-4C43-911F-259A0A13E89A}" type="presParOf" srcId="{F5C5115A-5E4B-406A-844E-2D7601A6A624}" destId="{A7855A07-DD19-46B7-AE36-8983ACBDAA40}" srcOrd="4" destOrd="0" presId="urn:microsoft.com/office/officeart/2005/8/layout/process4"/>
    <dgm:cxn modelId="{D10F8BC1-9CF8-4A99-873E-C96281452010}" type="presParOf" srcId="{A7855A07-DD19-46B7-AE36-8983ACBDAA40}" destId="{FDB0B3B8-A601-44FE-9D34-06462F370D7F}" srcOrd="0" destOrd="0" presId="urn:microsoft.com/office/officeart/2005/8/layout/process4"/>
    <dgm:cxn modelId="{35AD277B-091E-4022-BA45-752FCF44B60C}" type="presParOf" srcId="{A7855A07-DD19-46B7-AE36-8983ACBDAA40}" destId="{C92F0CCE-9991-4436-B291-6736B0B42CC4}" srcOrd="1" destOrd="0" presId="urn:microsoft.com/office/officeart/2005/8/layout/process4"/>
    <dgm:cxn modelId="{59F345C9-CC20-4D15-B1CF-19CC40963C3E}" type="presParOf" srcId="{A7855A07-DD19-46B7-AE36-8983ACBDAA40}" destId="{005F2A4C-8AD5-449B-A967-E1156F104AD3}" srcOrd="2" destOrd="0" presId="urn:microsoft.com/office/officeart/2005/8/layout/process4"/>
    <dgm:cxn modelId="{E97F32CA-E341-4C5E-8E4D-15F7FE017F1D}" type="presParOf" srcId="{005F2A4C-8AD5-449B-A967-E1156F104AD3}" destId="{5861FFE9-6C7A-458B-A781-EB297996B501}" srcOrd="0" destOrd="0" presId="urn:microsoft.com/office/officeart/2005/8/layout/process4"/>
    <dgm:cxn modelId="{E8E219FE-07D1-4F97-9379-170D66389007}" type="presParOf" srcId="{F5C5115A-5E4B-406A-844E-2D7601A6A624}" destId="{0B3275F4-080A-49EF-897C-A2E12102A993}" srcOrd="5" destOrd="0" presId="urn:microsoft.com/office/officeart/2005/8/layout/process4"/>
    <dgm:cxn modelId="{18C5A747-C0C7-4D5A-B73E-D54C2178FAB2}" type="presParOf" srcId="{F5C5115A-5E4B-406A-844E-2D7601A6A624}" destId="{03B04D14-6D9F-460E-9AEF-AC15964F5E93}" srcOrd="6" destOrd="0" presId="urn:microsoft.com/office/officeart/2005/8/layout/process4"/>
    <dgm:cxn modelId="{AB588E7D-0EBE-4A11-B4A3-3C871AAE16E2}" type="presParOf" srcId="{03B04D14-6D9F-460E-9AEF-AC15964F5E93}" destId="{47369D0B-6E3B-48B4-A209-C88AA620F6A2}" srcOrd="0" destOrd="0" presId="urn:microsoft.com/office/officeart/2005/8/layout/process4"/>
    <dgm:cxn modelId="{F7BFE4A2-C77A-4AFF-B3A0-D4D9CFCD69C7}" type="presParOf" srcId="{03B04D14-6D9F-460E-9AEF-AC15964F5E93}" destId="{CC5C06EE-6476-442E-91AF-3E69A4602FC4}" srcOrd="1" destOrd="0" presId="urn:microsoft.com/office/officeart/2005/8/layout/process4"/>
    <dgm:cxn modelId="{6F2AF191-8059-485D-93A5-F7A8078A17B0}" type="presParOf" srcId="{03B04D14-6D9F-460E-9AEF-AC15964F5E93}" destId="{03FF056B-C662-4760-AD5A-3838B18B0A99}" srcOrd="2" destOrd="0" presId="urn:microsoft.com/office/officeart/2005/8/layout/process4"/>
    <dgm:cxn modelId="{8DBE30B1-BE8F-4B0D-A76A-341817261776}" type="presParOf" srcId="{03FF056B-C662-4760-AD5A-3838B18B0A99}" destId="{5EA7581C-74B2-4FF5-A396-949C3B31FA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72FA-8E50-477B-8355-4BEF5D65A42A}">
      <dsp:nvSpPr>
        <dsp:cNvPr id="0" name=""/>
        <dsp:cNvSpPr/>
      </dsp:nvSpPr>
      <dsp:spPr>
        <a:xfrm>
          <a:off x="0" y="4062533"/>
          <a:ext cx="8305800" cy="8887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" pitchFamily="34" charset="0"/>
            </a:rPr>
            <a:t>June 2016</a:t>
          </a:r>
          <a:endParaRPr lang="en-US" sz="2800" kern="1200" dirty="0">
            <a:latin typeface="Franklin Gothic Medium" pitchFamily="34" charset="0"/>
          </a:endParaRPr>
        </a:p>
      </dsp:txBody>
      <dsp:txXfrm>
        <a:off x="0" y="4062533"/>
        <a:ext cx="8305800" cy="479942"/>
      </dsp:txXfrm>
    </dsp:sp>
    <dsp:sp modelId="{DDA91CA5-E94E-40A1-B429-2A0E12EA16B6}">
      <dsp:nvSpPr>
        <dsp:cNvPr id="0" name=""/>
        <dsp:cNvSpPr/>
      </dsp:nvSpPr>
      <dsp:spPr>
        <a:xfrm>
          <a:off x="0" y="4524700"/>
          <a:ext cx="8305800" cy="4088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Franklin Gothic Medium" pitchFamily="34" charset="0"/>
            </a:rPr>
            <a:t>LCAP and Budget Adoption</a:t>
          </a:r>
          <a:endParaRPr lang="en-US" sz="2600" kern="1200" dirty="0">
            <a:latin typeface="Franklin Gothic Medium" pitchFamily="34" charset="0"/>
          </a:endParaRPr>
        </a:p>
      </dsp:txBody>
      <dsp:txXfrm>
        <a:off x="0" y="4524700"/>
        <a:ext cx="8305800" cy="408840"/>
      </dsp:txXfrm>
    </dsp:sp>
    <dsp:sp modelId="{943CA432-8967-47AB-B707-7F90DE51EECD}">
      <dsp:nvSpPr>
        <dsp:cNvPr id="0" name=""/>
        <dsp:cNvSpPr/>
      </dsp:nvSpPr>
      <dsp:spPr>
        <a:xfrm rot="10800000">
          <a:off x="0" y="2708916"/>
          <a:ext cx="8305800" cy="136694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" pitchFamily="34" charset="0"/>
            </a:rPr>
            <a:t>May 2016</a:t>
          </a:r>
          <a:endParaRPr lang="en-US" sz="2800" kern="1200" dirty="0">
            <a:latin typeface="Franklin Gothic Medium" pitchFamily="34" charset="0"/>
          </a:endParaRPr>
        </a:p>
      </dsp:txBody>
      <dsp:txXfrm rot="-10800000">
        <a:off x="0" y="2708916"/>
        <a:ext cx="8305800" cy="479798"/>
      </dsp:txXfrm>
    </dsp:sp>
    <dsp:sp modelId="{6DC48AFE-5214-4B5C-90A0-8CF97AF71C09}">
      <dsp:nvSpPr>
        <dsp:cNvPr id="0" name=""/>
        <dsp:cNvSpPr/>
      </dsp:nvSpPr>
      <dsp:spPr>
        <a:xfrm>
          <a:off x="0" y="3188715"/>
          <a:ext cx="8305800" cy="40871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Franklin Gothic Medium" pitchFamily="34" charset="0"/>
            </a:rPr>
            <a:t>LCAP Update to the Board</a:t>
          </a:r>
          <a:endParaRPr lang="en-US" sz="2600" kern="1200" dirty="0">
            <a:latin typeface="Franklin Gothic Medium" pitchFamily="34" charset="0"/>
          </a:endParaRPr>
        </a:p>
      </dsp:txBody>
      <dsp:txXfrm>
        <a:off x="0" y="3188715"/>
        <a:ext cx="8305800" cy="408717"/>
      </dsp:txXfrm>
    </dsp:sp>
    <dsp:sp modelId="{C92F0CCE-9991-4436-B291-6736B0B42CC4}">
      <dsp:nvSpPr>
        <dsp:cNvPr id="0" name=""/>
        <dsp:cNvSpPr/>
      </dsp:nvSpPr>
      <dsp:spPr>
        <a:xfrm rot="10800000">
          <a:off x="0" y="1355300"/>
          <a:ext cx="8305800" cy="136694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" pitchFamily="34" charset="0"/>
            </a:rPr>
            <a:t>March 2016</a:t>
          </a:r>
          <a:endParaRPr lang="en-US" sz="2800" kern="1200" dirty="0">
            <a:latin typeface="Franklin Gothic Medium" pitchFamily="34" charset="0"/>
          </a:endParaRPr>
        </a:p>
      </dsp:txBody>
      <dsp:txXfrm rot="-10800000">
        <a:off x="0" y="1355300"/>
        <a:ext cx="8305800" cy="479798"/>
      </dsp:txXfrm>
    </dsp:sp>
    <dsp:sp modelId="{5861FFE9-6C7A-458B-A781-EB297996B501}">
      <dsp:nvSpPr>
        <dsp:cNvPr id="0" name=""/>
        <dsp:cNvSpPr/>
      </dsp:nvSpPr>
      <dsp:spPr>
        <a:xfrm>
          <a:off x="0" y="1835099"/>
          <a:ext cx="8305800" cy="40871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Franklin Gothic Medium" pitchFamily="34" charset="0"/>
            </a:rPr>
            <a:t>LCAP Update to the Board and Second Interim Report</a:t>
          </a:r>
          <a:endParaRPr lang="en-US" sz="2600" kern="1200" dirty="0">
            <a:latin typeface="Franklin Gothic Medium" pitchFamily="34" charset="0"/>
          </a:endParaRPr>
        </a:p>
      </dsp:txBody>
      <dsp:txXfrm>
        <a:off x="0" y="1835099"/>
        <a:ext cx="8305800" cy="408717"/>
      </dsp:txXfrm>
    </dsp:sp>
    <dsp:sp modelId="{CC5C06EE-6476-442E-91AF-3E69A4602FC4}">
      <dsp:nvSpPr>
        <dsp:cNvPr id="0" name=""/>
        <dsp:cNvSpPr/>
      </dsp:nvSpPr>
      <dsp:spPr>
        <a:xfrm rot="10800000">
          <a:off x="0" y="1683"/>
          <a:ext cx="8305800" cy="136694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" pitchFamily="34" charset="0"/>
            </a:rPr>
            <a:t>January 2016</a:t>
          </a:r>
          <a:endParaRPr lang="en-US" sz="2800" kern="1200" dirty="0">
            <a:latin typeface="Franklin Gothic Medium" pitchFamily="34" charset="0"/>
          </a:endParaRPr>
        </a:p>
      </dsp:txBody>
      <dsp:txXfrm rot="-10800000">
        <a:off x="0" y="1683"/>
        <a:ext cx="8305800" cy="479798"/>
      </dsp:txXfrm>
    </dsp:sp>
    <dsp:sp modelId="{5EA7581C-74B2-4FF5-A396-949C3B31FA39}">
      <dsp:nvSpPr>
        <dsp:cNvPr id="0" name=""/>
        <dsp:cNvSpPr/>
      </dsp:nvSpPr>
      <dsp:spPr>
        <a:xfrm>
          <a:off x="0" y="481482"/>
          <a:ext cx="8305800" cy="40871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Franklin Gothic Medium" pitchFamily="34" charset="0"/>
            </a:rPr>
            <a:t>Governor’s January Budget Proposal</a:t>
          </a:r>
          <a:endParaRPr lang="en-US" sz="2600" kern="1200" dirty="0">
            <a:latin typeface="Franklin Gothic Medium" pitchFamily="34" charset="0"/>
          </a:endParaRPr>
        </a:p>
      </dsp:txBody>
      <dsp:txXfrm>
        <a:off x="0" y="481482"/>
        <a:ext cx="8305800" cy="40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52" cy="460532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71" y="2"/>
            <a:ext cx="2971852" cy="460532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r">
              <a:defRPr sz="1200"/>
            </a:lvl1pPr>
          </a:lstStyle>
          <a:p>
            <a:fld id="{BF85AFC4-C5C4-4061-9728-9AF8AB51FDEA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3314"/>
            <a:ext cx="2971852" cy="460531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71" y="8753314"/>
            <a:ext cx="2971852" cy="460531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r">
              <a:defRPr sz="1200"/>
            </a:lvl1pPr>
          </a:lstStyle>
          <a:p>
            <a:fld id="{39399B80-B6E0-4895-ADB2-05CFA1312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5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772"/>
          </a:xfrm>
          <a:prstGeom prst="rect">
            <a:avLst/>
          </a:prstGeom>
        </p:spPr>
        <p:txBody>
          <a:bodyPr vert="horz" lIns="91282" tIns="45641" rIns="91282" bIns="456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772"/>
          </a:xfrm>
          <a:prstGeom prst="rect">
            <a:avLst/>
          </a:prstGeom>
        </p:spPr>
        <p:txBody>
          <a:bodyPr vert="horz" lIns="91282" tIns="45641" rIns="91282" bIns="45641" rtlCol="0"/>
          <a:lstStyle>
            <a:lvl1pPr algn="r">
              <a:defRPr sz="1200"/>
            </a:lvl1pPr>
          </a:lstStyle>
          <a:p>
            <a:fld id="{D0C4E22F-30E0-4D5A-A718-F75B826CBD44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2150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2" tIns="45641" rIns="91282" bIns="456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7335"/>
            <a:ext cx="5486400" cy="4146947"/>
          </a:xfrm>
          <a:prstGeom prst="rect">
            <a:avLst/>
          </a:prstGeom>
        </p:spPr>
        <p:txBody>
          <a:bodyPr vert="horz" lIns="91282" tIns="45641" rIns="91282" bIns="456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3067"/>
            <a:ext cx="2971800" cy="460772"/>
          </a:xfrm>
          <a:prstGeom prst="rect">
            <a:avLst/>
          </a:prstGeom>
        </p:spPr>
        <p:txBody>
          <a:bodyPr vert="horz" lIns="91282" tIns="45641" rIns="91282" bIns="456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</p:spPr>
        <p:txBody>
          <a:bodyPr vert="horz" lIns="91282" tIns="45641" rIns="91282" bIns="45641" rtlCol="0" anchor="b"/>
          <a:lstStyle>
            <a:lvl1pPr algn="r">
              <a:defRPr sz="1200"/>
            </a:lvl1pPr>
          </a:lstStyle>
          <a:p>
            <a:fld id="{6CDE9B9D-AAD8-4EBB-BE4E-2CE7B216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9B9D-AAD8-4EBB-BE4E-2CE7B216A5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2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9B9D-AAD8-4EBB-BE4E-2CE7B216A5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3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9B9D-AAD8-4EBB-BE4E-2CE7B216A5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5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15/16 Adopte</a:t>
            </a:r>
            <a:r>
              <a:rPr lang="en-US" baseline="0" dirty="0" smtClean="0"/>
              <a:t>d Budget was 53.08%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9B9D-AAD8-4EBB-BE4E-2CE7B216A5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Non-spendable = revolving cash and stores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9B9D-AAD8-4EBB-BE4E-2CE7B216A5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9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>
                <a:latin typeface="Franklin Gothic Medium" pitchFamily="34" charset="0"/>
              </a:rPr>
              <a:t>Next Steps – 2</a:t>
            </a:r>
            <a:r>
              <a:rPr lang="en-US" sz="1200" baseline="30000" dirty="0" smtClean="0">
                <a:latin typeface="Franklin Gothic Medium" pitchFamily="34" charset="0"/>
              </a:rPr>
              <a:t>nd</a:t>
            </a:r>
            <a:r>
              <a:rPr lang="en-US" sz="1200" dirty="0" smtClean="0">
                <a:latin typeface="Franklin Gothic Medium" pitchFamily="34" charset="0"/>
              </a:rPr>
              <a:t> Interim Budget Report </a:t>
            </a:r>
          </a:p>
          <a:p>
            <a:pPr>
              <a:defRPr/>
            </a:pPr>
            <a:r>
              <a:rPr lang="en-US" sz="1200" baseline="0" dirty="0" smtClean="0">
                <a:latin typeface="Franklin Gothic Medium" pitchFamily="34" charset="0"/>
              </a:rPr>
              <a:t>          </a:t>
            </a:r>
            <a:r>
              <a:rPr lang="en-US" sz="1200" dirty="0" smtClean="0">
                <a:latin typeface="Franklin Gothic Medium" pitchFamily="34" charset="0"/>
              </a:rPr>
              <a:t>The Governor’s January Budget Proposal will be released January 9, 2015</a:t>
            </a:r>
          </a:p>
          <a:p>
            <a:pPr lvl="1">
              <a:defRPr/>
            </a:pPr>
            <a:r>
              <a:rPr lang="en-US" sz="1200" dirty="0" smtClean="0">
                <a:latin typeface="Franklin Gothic Medium" pitchFamily="34" charset="0"/>
              </a:rPr>
              <a:t>2016-17 revenue projections will be adjusted based on the Governor’s Budget Proposal</a:t>
            </a:r>
          </a:p>
          <a:p>
            <a:pPr lvl="1">
              <a:defRPr/>
            </a:pPr>
            <a:r>
              <a:rPr lang="en-US" sz="1200" dirty="0" smtClean="0">
                <a:latin typeface="Franklin Gothic Medium" pitchFamily="34" charset="0"/>
              </a:rPr>
              <a:t>Multi-year projections will be adjusted based on staffing and operational needs as well as Board priorities</a:t>
            </a:r>
          </a:p>
          <a:p>
            <a:pPr lvl="1">
              <a:defRPr/>
            </a:pPr>
            <a:r>
              <a:rPr lang="en-US" sz="1200" dirty="0" smtClean="0">
                <a:latin typeface="Franklin Gothic Medium" pitchFamily="34" charset="0"/>
              </a:rPr>
              <a:t>LCAP Community Meetings will provide direction for budget priorities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9B9D-AAD8-4EBB-BE4E-2CE7B216A5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9B9D-AAD8-4EBB-BE4E-2CE7B216A5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8846414-E062-49B2-9EC0-D4977822A5E2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527E-4308-4EA9-8D66-2893ADFDECBF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B7AC253-AED3-415E-B972-D8036C1BE11D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2DB3-1271-4285-90FD-79E5D6520C96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8DE1-8C98-483E-A07B-1D2503635E03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D2C2D9-7803-4633-B43A-121D5F3B057C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55E1F6-C83B-4597-8474-4ABBCA8970E2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8E8E-DB06-4720-8820-714DFD904A27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F57-DF38-4579-958A-701EBAC6B94A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C47E-DE06-44CD-834E-AC8FC35A5782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9E18C7A-1355-4D48-ACF3-4F1D19A35D1B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CA0719-2558-4822-A316-43697A9E3A83}" type="datetime1">
              <a:rPr lang="en-US" smtClean="0"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4C7F27-32A3-4262-9A02-39D74D1D284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ravis.tamasese\Documents\1Dr. Melendez\Photos, Slides, and Logos\SAUSD.silver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49" y="228600"/>
            <a:ext cx="198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Franklin Gothic Medium" pitchFamily="34" charset="0"/>
              </a:rPr>
              <a:t>Tina Douglas</a:t>
            </a:r>
          </a:p>
          <a:p>
            <a:r>
              <a:rPr lang="en-US" dirty="0" smtClean="0">
                <a:latin typeface="Franklin Gothic Medium" pitchFamily="34" charset="0"/>
              </a:rPr>
              <a:t>Assistant Superintendent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smtClean="0">
                <a:latin typeface="Franklin Gothic Medium" pitchFamily="34" charset="0"/>
              </a:rPr>
              <a:t>Business Services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362200" y="4495800"/>
            <a:ext cx="6705600" cy="1447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2015-16 FIRST INTERIM REPORT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(FINANCIAL INFORMATION AS OF OCTOBER 31, 2015)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8, 2015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TONIGHT’S GOALS</a:t>
            </a:r>
          </a:p>
        </p:txBody>
      </p:sp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8610600" y="6389688"/>
            <a:ext cx="3603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dirty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85775" y="1625600"/>
            <a:ext cx="18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2015–16 First Interim Report – Positive Certification</a:t>
            </a:r>
            <a:endParaRPr lang="en-US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Major Changes Since Budget Adoption</a:t>
            </a:r>
            <a:endParaRPr lang="en-US" dirty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Process/Next Steps</a:t>
            </a:r>
            <a:endParaRPr lang="en-US" sz="4000" dirty="0">
              <a:latin typeface="Franklin Gothic Medium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F4C7F27-32A3-4262-9A02-39D74D1D284B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674100" y="6335713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83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 txBox="1">
            <a:spLocks noChangeArrowheads="1"/>
          </p:cNvSpPr>
          <p:nvPr/>
        </p:nvSpPr>
        <p:spPr bwMode="auto">
          <a:xfrm>
            <a:off x="6973888" y="6321425"/>
            <a:ext cx="195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MAJOR CHANGES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- REVENUE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F4C7F27-32A3-4262-9A02-39D74D1D284B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8397"/>
              </p:ext>
            </p:extLst>
          </p:nvPr>
        </p:nvGraphicFramePr>
        <p:xfrm>
          <a:off x="591082" y="1981200"/>
          <a:ext cx="8367712" cy="21533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29401"/>
                <a:gridCol w="1738311"/>
              </a:tblGrid>
              <a:tr h="5044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REVENUE ADJUSTMENTS – 2015-16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 (in millions)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5044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Reduction in GAP Funding Projection from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53.08% to 51.52</a:t>
                      </a:r>
                      <a:r>
                        <a:rPr lang="en-US" dirty="0" smtClean="0">
                          <a:latin typeface="Franklin Gothic Medium" pitchFamily="34" charset="0"/>
                        </a:rPr>
                        <a:t>% (DOF Projection)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Franklin Gothic Medium" pitchFamily="34" charset="0"/>
                        </a:rPr>
                        <a:t>($1.3 million)</a:t>
                      </a:r>
                      <a:endParaRPr lang="en-US" dirty="0">
                        <a:solidFill>
                          <a:srgbClr val="FF0000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5044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One-Time Revenue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s ($529.29/ADA)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$27.0 million</a:t>
                      </a:r>
                      <a:endParaRPr lang="en-US" b="1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5044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Career Pathways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Grant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$6.0 million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766048" y="6406357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32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 txBox="1">
            <a:spLocks noChangeArrowheads="1"/>
          </p:cNvSpPr>
          <p:nvPr/>
        </p:nvSpPr>
        <p:spPr bwMode="auto">
          <a:xfrm>
            <a:off x="6973888" y="6321425"/>
            <a:ext cx="195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14453"/>
              </p:ext>
            </p:extLst>
          </p:nvPr>
        </p:nvGraphicFramePr>
        <p:xfrm>
          <a:off x="457201" y="1668796"/>
          <a:ext cx="8534400" cy="34912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1"/>
                <a:gridCol w="1676399"/>
              </a:tblGrid>
              <a:tr h="4921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EXPENDITURE</a:t>
                      </a:r>
                      <a:r>
                        <a:rPr lang="en-US" sz="2000" baseline="0" dirty="0" smtClean="0">
                          <a:latin typeface="Franklin Gothic Medium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Franklin Gothic Medium" pitchFamily="34" charset="0"/>
                        </a:rPr>
                        <a:t>ADJUSTMENTS</a:t>
                      </a:r>
                      <a:r>
                        <a:rPr lang="en-US" sz="2000" baseline="0" dirty="0" smtClean="0">
                          <a:latin typeface="Franklin Gothic Medium" pitchFamily="34" charset="0"/>
                        </a:rPr>
                        <a:t> – 2015-16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 (in millions)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998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STRS rate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</a:t>
                      </a:r>
                      <a:r>
                        <a:rPr lang="en-US" dirty="0" smtClean="0">
                          <a:latin typeface="Franklin Gothic Medium" pitchFamily="34" charset="0"/>
                        </a:rPr>
                        <a:t>increase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$0.4 million</a:t>
                      </a:r>
                      <a:endParaRPr lang="en-US" b="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998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PERS rate increase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Franklin Gothic Medium" pitchFamily="34" charset="0"/>
                        </a:rPr>
                        <a:t>$0.3 million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9985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Franklin Gothic Medium" pitchFamily="34" charset="0"/>
                        </a:rPr>
                        <a:t>Ongoing and Major Maintenance (RRMA restored to 3%)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$0.95 million</a:t>
                      </a:r>
                      <a:endParaRPr lang="en-US" b="0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9985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baseline="0" dirty="0" smtClean="0">
                          <a:latin typeface="Franklin Gothic Medium" pitchFamily="34" charset="0"/>
                        </a:rPr>
                        <a:t>Special Education staffing (low-incident caseloads)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$0.2 million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998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Anticipated costs for Affordable Care Act and AB1522 (Sick Leave)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$2.5 million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9985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Franklin Gothic Medium" pitchFamily="34" charset="0"/>
                        </a:rPr>
                        <a:t>Health and Welfare Costs Adjustment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  <a:latin typeface="Franklin Gothic Medium" pitchFamily="34" charset="0"/>
                        </a:rPr>
                        <a:t>($0.5 million)</a:t>
                      </a:r>
                      <a:endParaRPr lang="en-US" dirty="0">
                        <a:solidFill>
                          <a:srgbClr val="FF0000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MAJOR CHANGES - EXPENDITURES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F4C7F27-32A3-4262-9A02-39D74D1D284B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763000" y="6321426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4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286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2015-16 MULTI-YEAR PROJECTION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ASSUMPTIONS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6315"/>
              </p:ext>
            </p:extLst>
          </p:nvPr>
        </p:nvGraphicFramePr>
        <p:xfrm>
          <a:off x="228600" y="1600200"/>
          <a:ext cx="8686800" cy="1943096"/>
        </p:xfrm>
        <a:graphic>
          <a:graphicData uri="http://schemas.openxmlformats.org/drawingml/2006/table">
            <a:tbl>
              <a:tblPr/>
              <a:tblGrid>
                <a:gridCol w="4343401"/>
                <a:gridCol w="1476756"/>
                <a:gridCol w="1476756"/>
                <a:gridCol w="1389887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="1" baseline="30000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b="1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 Interim</a:t>
                      </a:r>
                      <a:r>
                        <a:rPr lang="en-US" sz="1800" b="1" baseline="0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Budget Assumptions</a:t>
                      </a:r>
                      <a:endParaRPr lang="en-US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2015-16</a:t>
                      </a:r>
                      <a:endParaRPr lang="en-US" sz="1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2016-17</a:t>
                      </a:r>
                      <a:endParaRPr lang="en-US" sz="1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2017-18</a:t>
                      </a:r>
                      <a:endParaRPr lang="en-US" sz="1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LCFF GAP</a:t>
                      </a:r>
                      <a:r>
                        <a:rPr lang="en-US" sz="1400" baseline="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 Funding Rate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51.52%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35.00%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35.00%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Enrollment Adjustment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(1,214)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(1,000)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(250)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743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STRS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10.73%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12.58%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14.43%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1584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PERS</a:t>
                      </a:r>
                      <a:endParaRPr kumimoji="0" lang="en-US" sz="14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11.847%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13.05%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16.60%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0032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HEALTH &amp; WELFARE BENEFITS</a:t>
                      </a:r>
                      <a:endParaRPr kumimoji="0" lang="en-US" sz="14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6.00%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8.00%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F4C7F27-32A3-4262-9A02-39D74D1D284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763000" y="6400800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5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7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MYP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GENERAL FUND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4368"/>
              </p:ext>
            </p:extLst>
          </p:nvPr>
        </p:nvGraphicFramePr>
        <p:xfrm>
          <a:off x="228600" y="1600200"/>
          <a:ext cx="8686800" cy="4492444"/>
        </p:xfrm>
        <a:graphic>
          <a:graphicData uri="http://schemas.openxmlformats.org/drawingml/2006/table">
            <a:tbl>
              <a:tblPr/>
              <a:tblGrid>
                <a:gridCol w="4343401"/>
                <a:gridCol w="1476756"/>
                <a:gridCol w="1476756"/>
                <a:gridCol w="1389887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="1" baseline="30000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b="1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 Interim</a:t>
                      </a:r>
                      <a:r>
                        <a:rPr lang="en-US" sz="1800" b="1" baseline="0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Budget</a:t>
                      </a:r>
                      <a:endParaRPr lang="en-US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2015-16</a:t>
                      </a:r>
                      <a:endParaRPr lang="en-US" sz="1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2016-17</a:t>
                      </a:r>
                      <a:endParaRPr lang="en-US" sz="1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2017-18</a:t>
                      </a:r>
                      <a:endParaRPr lang="en-US" sz="18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REVENUE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$652,926,848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$630,754,259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$641,051,355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EXPENDITURES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$605,909,388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$593,490,505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$606,587,375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743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OTHER FINANCING SOURCES/USES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($8,895,813)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($8,953,364)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($8,983,278)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1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NET INCREASE/DECREASE (DEFICIT SPENDING)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$38,121,647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$28,310,390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$25,480,702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2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BEGINNING BALANCE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$50,320,511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$88,442,158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$116,752,547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12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(DEFICIT SPENDING) / SURPLUS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$38,121,647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$28,310,389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$25,480,702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ENDING BALANCE 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$88,442,158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$116,752,547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$142,233,249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488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COMPONENTS OF ENDING BALANCE: 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     NON SPENDABLE 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1,170,000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1,170,000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1,170,000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6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     RESTRICTED BALANCE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$10,354,363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$9,419,251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$7,263,692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6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baseline="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 COMMITTED BALANCE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$7,547,581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$7,547,582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$7,547,581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6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     OTHER ASSIGNMENTS</a:t>
                      </a:r>
                      <a:endParaRPr lang="en-US" sz="14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$57,074,110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$86,566,837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$113,940,563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     ECONOMIC UNCERTAINTIES</a:t>
                      </a: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$12,296,104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$12,048,877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$12,311,413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9661" marR="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F4C7F27-32A3-4262-9A02-39D74D1D284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686800" y="6473644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6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230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F4C7F27-32A3-4262-9A02-39D74D1D284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NEXT STEPS – Budget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9475352"/>
              </p:ext>
            </p:extLst>
          </p:nvPr>
        </p:nvGraphicFramePr>
        <p:xfrm>
          <a:off x="609600" y="17526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839200" y="6519863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7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76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F4C7F27-32A3-4262-9A02-39D74D1D284B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 descr="C:\Users\travis.tamasese\Documents\1Dr. Melendez\Photos, Slides, and Logos\SAUSD.silver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763000" y="6324600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70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9145</TotalTime>
  <Words>444</Words>
  <Application>Microsoft Office PowerPoint</Application>
  <PresentationFormat>On-screen Show (4:3)</PresentationFormat>
  <Paragraphs>147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Medium</vt:lpstr>
      <vt:lpstr>Times New Roman</vt:lpstr>
      <vt:lpstr>Tw Cen MT</vt:lpstr>
      <vt:lpstr>Wingdings</vt:lpstr>
      <vt:lpstr>Wingdings 2</vt:lpstr>
      <vt:lpstr>Median</vt:lpstr>
      <vt:lpstr>2015-16 FIRST INTERIM REPORT (FINANCIAL INFORMATION AS OF OCTOBER 31, 2015) DECEMBER 8, 2015</vt:lpstr>
      <vt:lpstr>TONIGHT’S GOALS</vt:lpstr>
      <vt:lpstr>PowerPoint Presentation</vt:lpstr>
      <vt:lpstr> MAJOR CHANGES - EXPENDITURES </vt:lpstr>
      <vt:lpstr>2015-16 MULTI-YEAR PROJECTION ASSUMPTIONS</vt:lpstr>
      <vt:lpstr>MYP GENERAL FUND</vt:lpstr>
      <vt:lpstr> NEXT STEPS – Budget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2014-15  BUDGET PRESENTATION</dc:title>
  <dc:creator>Tamasese, Travis</dc:creator>
  <cp:lastModifiedBy>Pantoja, Lupe</cp:lastModifiedBy>
  <cp:revision>143</cp:revision>
  <cp:lastPrinted>2014-12-04T22:44:16Z</cp:lastPrinted>
  <dcterms:created xsi:type="dcterms:W3CDTF">2014-06-05T00:15:45Z</dcterms:created>
  <dcterms:modified xsi:type="dcterms:W3CDTF">2015-12-05T00:14:38Z</dcterms:modified>
</cp:coreProperties>
</file>